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</p:embeddedFont>
    <p:embeddedFont>
      <p:font typeface="Open Sans Bold" panose="020B0806030504020204" charset="0"/>
      <p:regular r:id="rId21"/>
    </p:embeddedFont>
    <p:embeddedFont>
      <p:font typeface="Open Sans Extra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7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manarora09/Disease-Prediction-Using-Machine-Learning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1420" y="1830269"/>
            <a:ext cx="8613455" cy="5184129"/>
            <a:chOff x="0" y="0"/>
            <a:chExt cx="11484607" cy="6912172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484607" cy="5486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FFFFFF"/>
                  </a:solidFill>
                  <a:latin typeface="Open Sans"/>
                </a:rPr>
                <a:t>Diseaase Detection using ML bot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355488"/>
              <a:ext cx="11484607" cy="5566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 spc="49">
                  <a:solidFill>
                    <a:srgbClr val="FFFFFF"/>
                  </a:solidFill>
                  <a:latin typeface="Open Sans"/>
                </a:rPr>
                <a:t>By: Naman Arora(19MIM10057)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141789" y="1113019"/>
            <a:ext cx="5965111" cy="80609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8658225" cy="10287000"/>
          </a:xfrm>
          <a:prstGeom prst="rect">
            <a:avLst/>
          </a:prstGeom>
          <a:solidFill>
            <a:srgbClr val="399D4E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14736" y="2368588"/>
            <a:ext cx="5424743" cy="597008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r="1356"/>
          <a:stretch>
            <a:fillRect/>
          </a:stretch>
        </p:blipFill>
        <p:spPr>
          <a:xfrm>
            <a:off x="11191306" y="2368588"/>
            <a:ext cx="5512521" cy="614865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886966" y="371475"/>
            <a:ext cx="6514067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FFFFFF"/>
                </a:solidFill>
                <a:latin typeface="Open Sans"/>
              </a:rPr>
              <a:t>Scree</a:t>
            </a:r>
            <a:r>
              <a:rPr lang="en-US" sz="8500">
                <a:solidFill>
                  <a:srgbClr val="64AD50"/>
                </a:solidFill>
                <a:latin typeface="Open Sans"/>
              </a:rPr>
              <a:t>nshots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46389" y="2992964"/>
            <a:ext cx="12195223" cy="626533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963305" y="866775"/>
            <a:ext cx="636139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399D4E"/>
                </a:solidFill>
                <a:latin typeface="Open Sans Bold"/>
              </a:rPr>
              <a:t>Screenshot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21738" y="2548835"/>
            <a:ext cx="5189330" cy="518933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739363" y="1939235"/>
            <a:ext cx="7034868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2A2A2A"/>
                </a:solidFill>
                <a:latin typeface="Open Sans"/>
              </a:rPr>
              <a:t>Github link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739363" y="4351020"/>
            <a:ext cx="5189330" cy="2454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2A2A2A"/>
                </a:solidFill>
                <a:latin typeface="Open Sans"/>
                <a:hlinkClick r:id="rId3"/>
              </a:rPr>
              <a:t>https://github.com/namanarora09/Disease-Prediction-Using-Machine-Learning</a:t>
            </a:r>
            <a:endParaRPr lang="en-US" sz="3500" dirty="0">
              <a:solidFill>
                <a:srgbClr val="2A2A2A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33562" y="4562475"/>
            <a:ext cx="6200775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2A2A2A"/>
                </a:solidFill>
                <a:latin typeface="Open Sans"/>
              </a:rPr>
              <a:t>Reference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9693705" y="2001525"/>
          <a:ext cx="7565595" cy="5200650"/>
        </p:xfrm>
        <a:graphic>
          <a:graphicData uri="http://schemas.openxmlformats.org/drawingml/2006/table">
            <a:tbl>
              <a:tblPr/>
              <a:tblGrid>
                <a:gridCol w="7565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905947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Artificial Intelligence (AI) in Healthcare: What Does the Future Hold? | HealthTech Magazine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6792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What is Decision Tree Analysis? Definition, Steps, Example, Advantages, Disadvantages - The Investors Book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7911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Challenges And Future Of AI In Healthcare (analyticsindiamag.com)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7596" r="19289"/>
          <a:stretch>
            <a:fillRect/>
          </a:stretch>
        </p:blipFill>
        <p:spPr>
          <a:xfrm>
            <a:off x="13178246" y="0"/>
            <a:ext cx="5109754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668387" y="4295775"/>
            <a:ext cx="695122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33550" y="4797871"/>
            <a:ext cx="5997460" cy="376204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733550" y="1727086"/>
            <a:ext cx="6590377" cy="2191964"/>
            <a:chOff x="0" y="0"/>
            <a:chExt cx="8787170" cy="2922618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8787170" cy="1828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>
                  <a:solidFill>
                    <a:srgbClr val="399D4E"/>
                  </a:solidFill>
                  <a:latin typeface="Open Sans"/>
                </a:rPr>
                <a:t>Content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13018"/>
              <a:ext cx="8787170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2A2A2A"/>
                  </a:solidFill>
                  <a:latin typeface="Open Sans Bold"/>
                </a:rPr>
                <a:t>What to Know</a:t>
              </a:r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0624234" y="260353"/>
          <a:ext cx="6635066" cy="9766292"/>
        </p:xfrm>
        <a:graphic>
          <a:graphicData uri="http://schemas.openxmlformats.org/drawingml/2006/table">
            <a:tbl>
              <a:tblPr/>
              <a:tblGrid>
                <a:gridCol w="6635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0350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Introduction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36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Technology used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36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Architecture of Decision Tree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36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Novelty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436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Benefits of using ML in health sector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436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Challenges in disease detection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8436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Future Score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436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Screenshots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8436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Github link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84364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Reference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03508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Open Sans"/>
                        </a:rPr>
                        <a:t>Conclusion</a:t>
                      </a:r>
                      <a:endParaRPr lang="en-US" sz="1100"/>
                    </a:p>
                  </a:txBody>
                  <a:tcPr>
                    <a:lnL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99D4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474089" y="1559995"/>
            <a:ext cx="6157683" cy="513793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114920"/>
            <a:ext cx="9295426" cy="6028091"/>
            <a:chOff x="0" y="0"/>
            <a:chExt cx="12393901" cy="8037454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2393901" cy="2214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021"/>
                </a:lnSpc>
              </a:pPr>
              <a:r>
                <a:rPr lang="en-US" sz="10851">
                  <a:solidFill>
                    <a:srgbClr val="2A2A2A"/>
                  </a:solidFill>
                  <a:latin typeface="Open Sans"/>
                </a:rPr>
                <a:t>Introduction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359040"/>
              <a:ext cx="12393901" cy="46784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18212" lvl="1" indent="-359106">
                <a:lnSpc>
                  <a:spcPts val="4657"/>
                </a:lnSpc>
                <a:buFont typeface="Arial"/>
                <a:buChar char="•"/>
              </a:pPr>
              <a:r>
                <a:rPr lang="en-US" sz="3326">
                  <a:solidFill>
                    <a:srgbClr val="000000"/>
                  </a:solidFill>
                  <a:latin typeface="Open Sans"/>
                </a:rPr>
                <a:t>As the days are passing by, we are relying more and more on technology.</a:t>
              </a:r>
            </a:p>
            <a:p>
              <a:pPr marL="718212" lvl="1" indent="-359106">
                <a:lnSpc>
                  <a:spcPts val="4657"/>
                </a:lnSpc>
                <a:buFont typeface="Arial"/>
                <a:buChar char="•"/>
              </a:pPr>
              <a:r>
                <a:rPr lang="en-US" sz="3326">
                  <a:solidFill>
                    <a:srgbClr val="000000"/>
                  </a:solidFill>
                  <a:latin typeface="Open Sans"/>
                </a:rPr>
                <a:t>The pandemic has thought us that health comes first.</a:t>
              </a:r>
            </a:p>
            <a:p>
              <a:pPr marL="718212" lvl="1" indent="-359106">
                <a:lnSpc>
                  <a:spcPts val="4657"/>
                </a:lnSpc>
                <a:buFont typeface="Arial"/>
                <a:buChar char="•"/>
              </a:pPr>
              <a:r>
                <a:rPr lang="en-US" sz="3326">
                  <a:solidFill>
                    <a:srgbClr val="000000"/>
                  </a:solidFill>
                  <a:latin typeface="Open Sans"/>
                </a:rPr>
                <a:t>Disease detection using AI &amp; ML can be extremely useful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399D4E"/>
          </a:solidFill>
        </p:spPr>
      </p:sp>
      <p:sp>
        <p:nvSpPr>
          <p:cNvPr id="3" name="TextBox 3"/>
          <p:cNvSpPr txBox="1"/>
          <p:nvPr/>
        </p:nvSpPr>
        <p:spPr>
          <a:xfrm>
            <a:off x="1452562" y="2351713"/>
            <a:ext cx="6238875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Open Sans"/>
              </a:rPr>
              <a:t>Technology used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318533" y="2959100"/>
            <a:ext cx="6745316" cy="2830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3565" lvl="1" indent="-291783">
              <a:lnSpc>
                <a:spcPts val="3784"/>
              </a:lnSpc>
              <a:buFont typeface="Arial"/>
              <a:buChar char="•"/>
            </a:pPr>
            <a:r>
              <a:rPr lang="en-US" sz="2702">
                <a:solidFill>
                  <a:srgbClr val="2A2A2A"/>
                </a:solidFill>
                <a:latin typeface="Open Sans"/>
              </a:rPr>
              <a:t>Used the latest version of python(python 3.9) and many of its modules like NumPy, pandas, Tkinter, sklearn, etc.</a:t>
            </a:r>
          </a:p>
          <a:p>
            <a:pPr marL="583565" lvl="1" indent="-291783">
              <a:lnSpc>
                <a:spcPts val="3784"/>
              </a:lnSpc>
              <a:buFont typeface="Arial"/>
              <a:buChar char="•"/>
            </a:pPr>
            <a:r>
              <a:rPr lang="en-US" sz="2702">
                <a:solidFill>
                  <a:srgbClr val="2A2A2A"/>
                </a:solidFill>
                <a:latin typeface="Open Sans"/>
              </a:rPr>
              <a:t>Decision Tree algorithm was used for the development of the model.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11644" y="1955314"/>
            <a:ext cx="10216482" cy="760296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90537"/>
            <a:ext cx="14200796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2A2A2A"/>
                </a:solidFill>
                <a:latin typeface="Open Sans"/>
              </a:rPr>
              <a:t>Architecture of Decision tree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03604" y="1028700"/>
            <a:ext cx="8518601" cy="473255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469571" y="2401079"/>
            <a:ext cx="9441580" cy="5214758"/>
            <a:chOff x="0" y="0"/>
            <a:chExt cx="12588773" cy="6953010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2588773" cy="1723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178"/>
                </a:lnSpc>
              </a:pPr>
              <a:r>
                <a:rPr lang="en-US" sz="8482">
                  <a:solidFill>
                    <a:srgbClr val="2A2A2A"/>
                  </a:solidFill>
                  <a:latin typeface="Open Sans"/>
                </a:rPr>
                <a:t>Novelty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88537"/>
              <a:ext cx="12588773" cy="3064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72288" lvl="1" indent="-286144">
                <a:lnSpc>
                  <a:spcPts val="3710"/>
                </a:lnSpc>
                <a:buFont typeface="Arial"/>
                <a:buChar char="•"/>
              </a:pPr>
              <a:r>
                <a:rPr lang="en-US" sz="2650">
                  <a:solidFill>
                    <a:srgbClr val="2A2A2A"/>
                  </a:solidFill>
                  <a:latin typeface="Open Sans"/>
                </a:rPr>
                <a:t>Easy to use and user friendly</a:t>
              </a:r>
            </a:p>
            <a:p>
              <a:pPr marL="572288" lvl="1" indent="-286144">
                <a:lnSpc>
                  <a:spcPts val="3710"/>
                </a:lnSpc>
                <a:buFont typeface="Arial"/>
                <a:buChar char="•"/>
              </a:pPr>
              <a:r>
                <a:rPr lang="en-US" sz="2650">
                  <a:solidFill>
                    <a:srgbClr val="2A2A2A"/>
                  </a:solidFill>
                  <a:latin typeface="Open Sans"/>
                </a:rPr>
                <a:t>The decision tree uses important features of each disease.</a:t>
              </a:r>
            </a:p>
            <a:p>
              <a:pPr marL="572288" lvl="1" indent="-286144">
                <a:lnSpc>
                  <a:spcPts val="3710"/>
                </a:lnSpc>
                <a:buFont typeface="Arial"/>
                <a:buChar char="•"/>
              </a:pPr>
              <a:r>
                <a:rPr lang="en-US" sz="2650">
                  <a:solidFill>
                    <a:srgbClr val="2A2A2A"/>
                  </a:solidFill>
                  <a:latin typeface="Open Sans"/>
                </a:rPr>
                <a:t>Recommends a doctor too.</a:t>
              </a:r>
            </a:p>
            <a:p>
              <a:pPr marL="572289" lvl="1" indent="-286145">
                <a:lnSpc>
                  <a:spcPts val="3710"/>
                </a:lnSpc>
                <a:buFont typeface="Arial"/>
                <a:buChar char="•"/>
              </a:pPr>
              <a:r>
                <a:rPr lang="en-US" sz="2650">
                  <a:solidFill>
                    <a:srgbClr val="2A2A2A"/>
                  </a:solidFill>
                  <a:latin typeface="Open Sans"/>
                </a:rPr>
                <a:t>Effective and efficient.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9D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25393" y="1249270"/>
            <a:ext cx="9801225" cy="7788459"/>
            <a:chOff x="0" y="0"/>
            <a:chExt cx="13068300" cy="10384613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13068300" cy="3463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200"/>
                </a:lnSpc>
              </a:pPr>
              <a:r>
                <a:rPr lang="en-US" sz="8500">
                  <a:solidFill>
                    <a:srgbClr val="FFFFFF"/>
                  </a:solidFill>
                  <a:latin typeface="Open Sans"/>
                </a:rPr>
                <a:t>Benefits of ML in the health sector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492995"/>
              <a:ext cx="13068300" cy="4891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5642" lvl="1" indent="-377821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FFFFFF"/>
                  </a:solidFill>
                  <a:latin typeface="Open Sans"/>
                </a:rPr>
                <a:t>Improving Clinical Health Data Management.</a:t>
              </a:r>
            </a:p>
            <a:p>
              <a:pPr marL="755642" lvl="1" indent="-377821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FFFFFF"/>
                  </a:solidFill>
                  <a:latin typeface="Open Sans"/>
                </a:rPr>
                <a:t>Processing large data sets for diagnosis</a:t>
              </a:r>
            </a:p>
            <a:p>
              <a:pPr marL="755642" lvl="1" indent="-377821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FFFFFF"/>
                  </a:solidFill>
                  <a:latin typeface="Open Sans"/>
                </a:rPr>
                <a:t>Improving healthcare in under-resourced areas</a:t>
              </a:r>
            </a:p>
            <a:p>
              <a:pPr marL="755642" lvl="1" indent="-377821">
                <a:lnSpc>
                  <a:spcPts val="4899"/>
                </a:lnSpc>
                <a:buFont typeface="Arial"/>
                <a:buChar char="•"/>
              </a:pPr>
              <a:r>
                <a:rPr lang="en-US" sz="3499">
                  <a:solidFill>
                    <a:srgbClr val="FFFFFF"/>
                  </a:solidFill>
                  <a:latin typeface="Open Sans"/>
                </a:rPr>
                <a:t>Speeding up Drug Development with AI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7220" r="13172"/>
          <a:stretch>
            <a:fillRect/>
          </a:stretch>
        </p:blipFill>
        <p:spPr>
          <a:xfrm>
            <a:off x="0" y="0"/>
            <a:ext cx="5459458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EF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63020" y="1038225"/>
            <a:ext cx="7913878" cy="220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60"/>
              </a:lnSpc>
            </a:pPr>
            <a:r>
              <a:rPr lang="en-US" sz="7300">
                <a:solidFill>
                  <a:srgbClr val="2A2A2A"/>
                </a:solidFill>
                <a:latin typeface="Open Sans Bold"/>
              </a:rPr>
              <a:t>Challenges of AI in Health Sector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7166" b="7166"/>
          <a:stretch>
            <a:fillRect/>
          </a:stretch>
        </p:blipFill>
        <p:spPr>
          <a:xfrm>
            <a:off x="10282646" y="0"/>
            <a:ext cx="8005354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3484840"/>
            <a:ext cx="8115300" cy="4843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9710" lvl="1" indent="-424855">
              <a:lnSpc>
                <a:spcPts val="5509"/>
              </a:lnSpc>
              <a:buFont typeface="Arial"/>
              <a:buChar char="•"/>
            </a:pPr>
            <a:r>
              <a:rPr lang="en-US" sz="3935">
                <a:solidFill>
                  <a:srgbClr val="2A2A2A"/>
                </a:solidFill>
                <a:latin typeface="Open Sans Bold"/>
              </a:rPr>
              <a:t>Massive pressure on healthcare systems.</a:t>
            </a:r>
          </a:p>
          <a:p>
            <a:pPr marL="849710" lvl="1" indent="-424855">
              <a:lnSpc>
                <a:spcPts val="5509"/>
              </a:lnSpc>
              <a:buFont typeface="Arial"/>
              <a:buChar char="•"/>
            </a:pPr>
            <a:r>
              <a:rPr lang="en-US" sz="3935">
                <a:solidFill>
                  <a:srgbClr val="2A2A2A"/>
                </a:solidFill>
                <a:latin typeface="Open Sans Bold"/>
              </a:rPr>
              <a:t>The exponential growth of healthcare data.</a:t>
            </a:r>
          </a:p>
          <a:p>
            <a:pPr marL="849710" lvl="1" indent="-424855">
              <a:lnSpc>
                <a:spcPts val="5509"/>
              </a:lnSpc>
              <a:buFont typeface="Arial"/>
              <a:buChar char="•"/>
            </a:pPr>
            <a:r>
              <a:rPr lang="en-US" sz="3935">
                <a:solidFill>
                  <a:srgbClr val="2A2A2A"/>
                </a:solidFill>
                <a:latin typeface="Open Sans Bold"/>
              </a:rPr>
              <a:t>Integration and legal challenges.</a:t>
            </a:r>
          </a:p>
          <a:p>
            <a:pPr marL="849710" lvl="1" indent="-424855">
              <a:lnSpc>
                <a:spcPts val="5509"/>
              </a:lnSpc>
              <a:buFont typeface="Arial"/>
              <a:buChar char="•"/>
            </a:pPr>
            <a:r>
              <a:rPr lang="en-US" sz="3935">
                <a:solidFill>
                  <a:srgbClr val="2A2A2A"/>
                </a:solidFill>
                <a:latin typeface="Open Sans Bold"/>
              </a:rPr>
              <a:t>Producing efficient insights.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03996" y="1837023"/>
            <a:ext cx="14880008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2A2A2A"/>
                </a:solidFill>
                <a:latin typeface="Open Sans"/>
              </a:rPr>
              <a:t>Future Scope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505346" y="5687104"/>
            <a:ext cx="4078658" cy="2560245"/>
            <a:chOff x="0" y="0"/>
            <a:chExt cx="5438211" cy="3413660"/>
          </a:xfrm>
        </p:grpSpPr>
        <p:sp>
          <p:nvSpPr>
            <p:cNvPr id="4" name="TextBox 4"/>
            <p:cNvSpPr txBox="1"/>
            <p:nvPr/>
          </p:nvSpPr>
          <p:spPr>
            <a:xfrm>
              <a:off x="0" y="1737260"/>
              <a:ext cx="5438211" cy="1676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2A2A2A"/>
                  </a:solidFill>
                  <a:latin typeface="Open Sans Bold"/>
                </a:rPr>
                <a:t>New ideas and techniques of treatment</a:t>
              </a: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24450" cy="950948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703996" y="5687104"/>
            <a:ext cx="4078658" cy="2141145"/>
            <a:chOff x="0" y="0"/>
            <a:chExt cx="5438211" cy="2854860"/>
          </a:xfrm>
        </p:grpSpPr>
        <p:sp>
          <p:nvSpPr>
            <p:cNvPr id="7" name="TextBox 7"/>
            <p:cNvSpPr txBox="1"/>
            <p:nvPr/>
          </p:nvSpPr>
          <p:spPr>
            <a:xfrm>
              <a:off x="0" y="1737260"/>
              <a:ext cx="5438211" cy="111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2A2A2A"/>
                  </a:solidFill>
                  <a:latin typeface="Open Sans Bold"/>
                </a:rPr>
                <a:t>Scalable to all the diseases</a:t>
              </a:r>
            </a:p>
          </p:txBody>
        </p: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56609" cy="950948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7104671" y="5757845"/>
            <a:ext cx="4078658" cy="2070404"/>
            <a:chOff x="0" y="0"/>
            <a:chExt cx="5438211" cy="276053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1642939"/>
              <a:ext cx="5438211" cy="1117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2A2A2A"/>
                  </a:solidFill>
                  <a:latin typeface="Open Sans Bold"/>
                </a:rPr>
                <a:t>Faster diagnosis and analysis of data</a:t>
              </a:r>
            </a:p>
          </p:txBody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33265" cy="8566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</Words>
  <Application>Microsoft Office PowerPoint</Application>
  <PresentationFormat>Custom</PresentationFormat>
  <Paragraphs>51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Open Sans Extra Bold</vt:lpstr>
      <vt:lpstr>Calibri</vt:lpstr>
      <vt:lpstr>Arial</vt:lpstr>
      <vt:lpstr>Open Sans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DISEASE DETECTION USING MACHINE LEARNING</dc:title>
  <cp:lastModifiedBy>Naman Arora</cp:lastModifiedBy>
  <cp:revision>2</cp:revision>
  <dcterms:created xsi:type="dcterms:W3CDTF">2006-08-16T00:00:00Z</dcterms:created>
  <dcterms:modified xsi:type="dcterms:W3CDTF">2022-05-17T05:59:58Z</dcterms:modified>
  <dc:identifier>DAFAzvDMhYc</dc:identifier>
</cp:coreProperties>
</file>